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7"/>
  </p:notesMasterIdLst>
  <p:sldIdLst>
    <p:sldId id="257" r:id="rId2"/>
    <p:sldId id="336" r:id="rId3"/>
    <p:sldId id="351" r:id="rId4"/>
    <p:sldId id="409" r:id="rId5"/>
    <p:sldId id="337" r:id="rId6"/>
    <p:sldId id="364" r:id="rId7"/>
    <p:sldId id="411" r:id="rId8"/>
    <p:sldId id="301" r:id="rId9"/>
    <p:sldId id="290" r:id="rId10"/>
    <p:sldId id="289" r:id="rId11"/>
    <p:sldId id="298" r:id="rId12"/>
    <p:sldId id="288" r:id="rId13"/>
    <p:sldId id="412" r:id="rId14"/>
    <p:sldId id="398" r:id="rId15"/>
    <p:sldId id="399" r:id="rId16"/>
    <p:sldId id="350" r:id="rId17"/>
    <p:sldId id="299" r:id="rId18"/>
    <p:sldId id="356" r:id="rId19"/>
    <p:sldId id="353" r:id="rId20"/>
    <p:sldId id="354" r:id="rId21"/>
    <p:sldId id="355" r:id="rId22"/>
    <p:sldId id="285" r:id="rId23"/>
    <p:sldId id="295" r:id="rId24"/>
    <p:sldId id="360" r:id="rId25"/>
    <p:sldId id="367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alatino Linotype" panose="02040502050505030304" pitchFamily="18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ource Sans Pro Black" panose="020B0503030403020204" pitchFamily="34" charset="0"/>
      <p:bold r:id="rId40"/>
      <p:italic r:id="rId41"/>
      <p:boldItalic r:id="rId42"/>
    </p:embeddedFont>
    <p:embeddedFont>
      <p:font typeface="Source Sans Pro SemiBold" panose="020B0503030403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9" roundtripDataSignature="AMtx7miYglMmp2L6c0CiriqWmqhYQNlZf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in, Wendy" initials="CW" lastIdx="1" clrIdx="0">
    <p:extLst>
      <p:ext uri="{19B8F6BF-5375-455C-9EA6-DF929625EA0E}">
        <p15:presenceInfo xmlns:p15="http://schemas.microsoft.com/office/powerpoint/2012/main" userId="Carlin, Wendy" providerId="None"/>
      </p:ext>
    </p:extLst>
  </p:cmAuthor>
  <p:cmAuthor id="2" name="Utente di Microsoft Office" initials="UdMO" lastIdx="1" clrIdx="1">
    <p:extLst>
      <p:ext uri="{19B8F6BF-5375-455C-9EA6-DF929625EA0E}">
        <p15:presenceInfo xmlns:p15="http://schemas.microsoft.com/office/powerpoint/2012/main" userId="Utente di Microsoft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3960" autoAdjust="0"/>
  </p:normalViewPr>
  <p:slideViewPr>
    <p:cSldViewPr snapToGrid="0" snapToObjects="1">
      <p:cViewPr varScale="1">
        <p:scale>
          <a:sx n="68" d="100"/>
          <a:sy n="68" d="100"/>
        </p:scale>
        <p:origin x="2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5410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179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 of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changes in demand for goods and services affect unemployment The Economy (Unit 9.7): https://core-econ.org/the-economy/book/text/09.html#97-how-changes-in-demand-for-goods-and-services-affect-unemployment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Depression The Economy (Unit 17.2) https://core-econ.org/the-economy/book/text/17.html#172-the-great-depression-positive-feedbacks-and-aggregate-demand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59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499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8773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8501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sections in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Multiplier effect (The Economy Unit 14.1): https://core-econ.org/the-economy/book/text/14.html#141-the-transmission-of-shocks-the-multiplier-process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Fiscal policy (The Economy Unit 14): https://core-econ.org/the-economy/book/text/14.html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Monetary policy (The Economy Unit 15): https://core-econ.org/the-economy/book/text/15.html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 comparisons with Great Depression and global financial crisis (The Economy Unit 17): https://core-econ.org/the-economy/book/text/17.html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084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892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075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642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36571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2ca72286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2ca72286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795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sections in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of public goods in The Economy: https://core-econ.org/the-economy/book/text/04.html#46-public-goods-free-riding-and-repeated-interaction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effects in The Economy (Unit 12): https://core-econ.org/the-economy/book/text/12.html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Vaccine development - link to innovation and patents (The Economy, Unit 21): https://core-econ.org/the-economy/book/text/21.html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Government as an economic actor: 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Economy (Unit 22) https://core-econ.org/the-economy/book/text/22.html#221-the-government-as-an-economic-actor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sections in Economy, Society, and Public Policy: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of public goods in ESPP: https://www.core-econ.org/espp/book/text/02.html#27-free-riding-and-the-provision-of-public-goods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effects in ESPP (Unit 11.7): https://www.core-econ.org/espp/book/text/11.html#117-market-failure-external-effects-of-pollution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Government as an economic actor: ESPP (Unit 12) 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https://www.core-econ.org/espp/book/text/12.html#123-the-government-as-an-economic-actor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8787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sections in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preferences (The Economy Unit 4.4): https://core-econ.org/the-economy/book/text/04.html#44-social-preferences-altruism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sections in ESPP: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preferences (ESPP Unit 2.10): https://www.core-econ.org/espp/book/text/02.html#210-how-three-kinds-of-social-preferences-address-social-dilemmas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351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06070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601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3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4931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829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0186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Relevant section of The Economy: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changes in demand for goods and services affect unemployment The Economy (Unit 9.7): https://core-econ.org/the-economy/book/text/09.html#97-how-changes-in-demand-for-goods-and-services-affect-unemployment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Depression The Economy (Unit 17.2) https://core-econ.org/the-economy/book/text/17.html#172-the-great-depression-positive-feedbacks-and-aggregate-demand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619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GB" dirty="0"/>
              <a:t>Relevant section in The Economy: </a:t>
            </a:r>
            <a:r>
              <a:rPr lang="en-US" sz="1100" dirty="0">
                <a:latin typeface="Segoe UI" panose="020B0502040204020203" pitchFamily="34" charset="0"/>
              </a:rPr>
              <a:t>Asset prices (The Economy 11.5): https://core-econ.org/the-economy/book/text/11.html#115-the-value-of-an-asset-basics</a:t>
            </a:r>
          </a:p>
          <a:p>
            <a:pPr marL="158750" indent="0">
              <a:buNone/>
            </a:pPr>
            <a:endParaRPr lang="en-GB" sz="1100" dirty="0">
              <a:latin typeface="Segoe UI" panose="020B0502040204020203" pitchFamily="34" charset="0"/>
            </a:endParaRPr>
          </a:p>
          <a:p>
            <a:pPr marL="158750" indent="0">
              <a:buNone/>
            </a:pPr>
            <a:r>
              <a:rPr lang="en-US" sz="1100" dirty="0">
                <a:latin typeface="Segoe UI" panose="020B0502040204020203" pitchFamily="34" charset="0"/>
              </a:rPr>
              <a:t>Relevant section in ESPP: Unit 10.8: https://www.core-econ.org/espp/book/text/10.html#108-the-value-of-an-asset-expected-return-and-risk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480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840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  <a:defRPr sz="6000" b="0" i="0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0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2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3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3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body" idx="1"/>
          </p:nvPr>
        </p:nvSpPr>
        <p:spPr>
          <a:xfrm>
            <a:off x="838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2"/>
          </p:nvPr>
        </p:nvSpPr>
        <p:spPr>
          <a:xfrm>
            <a:off x="4394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3"/>
          </p:nvPr>
        </p:nvSpPr>
        <p:spPr>
          <a:xfrm>
            <a:off x="7950200" y="1847850"/>
            <a:ext cx="3403600" cy="285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b="0" i="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4"/>
          </p:nvPr>
        </p:nvSpPr>
        <p:spPr>
          <a:xfrm>
            <a:off x="4394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5"/>
          </p:nvPr>
        </p:nvSpPr>
        <p:spPr>
          <a:xfrm>
            <a:off x="7950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6"/>
          </p:nvPr>
        </p:nvSpPr>
        <p:spPr>
          <a:xfrm>
            <a:off x="838200" y="4705350"/>
            <a:ext cx="3403600" cy="7524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>
                <a:solidFill>
                  <a:schemeClr val="lt1"/>
                </a:solidFill>
              </a:defRPr>
            </a:lvl1pPr>
            <a:lvl2pPr marL="914400" lvl="1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2pPr>
            <a:lvl3pPr marL="1371600" lvl="2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3pPr>
            <a:lvl4pPr marL="1828800" lvl="3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4pPr>
            <a:lvl5pPr marL="2286000" lvl="4" indent="-355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14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4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4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5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5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  <a:defRPr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838200" y="18096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/>
          <p:nvPr/>
        </p:nvSpPr>
        <p:spPr>
          <a:xfrm>
            <a:off x="652669" y="686227"/>
            <a:ext cx="1470992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 i="0" u="none" strike="noStrike" cap="none">
                <a:solidFill>
                  <a:schemeClr val="accent1"/>
                </a:solidFill>
                <a:latin typeface="Source Sans Pro Black"/>
                <a:ea typeface="Source Sans Pro Black"/>
                <a:cs typeface="Source Sans Pro Black"/>
                <a:sym typeface="Source Sans Pro Black"/>
              </a:rPr>
              <a:t>“</a:t>
            </a:r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838200" y="3135313"/>
            <a:ext cx="105156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 b="1" i="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 rot="10800000" flipH="1">
            <a:off x="838201" y="979487"/>
            <a:ext cx="3933824" cy="4881563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 b="0" i="0">
                <a:solidFill>
                  <a:schemeClr val="dk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 b="0" i="0"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 b="0" i="0">
                <a:solidFill>
                  <a:schemeClr val="dk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 b="0" i="0">
                <a:solidFill>
                  <a:schemeClr val="dk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t="33691"/>
          <a:stretch/>
        </p:blipFill>
        <p:spPr>
          <a:xfrm rot="10800000" flipH="1">
            <a:off x="0" y="6398805"/>
            <a:ext cx="12192000" cy="4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8"/>
          <p:cNvPicPr preferRelativeResize="0"/>
          <p:nvPr/>
        </p:nvPicPr>
        <p:blipFill rotWithShape="1">
          <a:blip r:embed="rId3">
            <a:alphaModFix/>
          </a:blip>
          <a:srcRect b="33573"/>
          <a:stretch/>
        </p:blipFill>
        <p:spPr>
          <a:xfrm>
            <a:off x="10524665" y="6533027"/>
            <a:ext cx="1324358" cy="24436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ftr" idx="11"/>
          </p:nvPr>
        </p:nvSpPr>
        <p:spPr>
          <a:xfrm>
            <a:off x="838200" y="644207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726E"/>
              </a:buClr>
              <a:buSzPts val="4400"/>
              <a:buFont typeface="Palatino Linotype"/>
              <a:buNone/>
              <a:defRPr sz="4400" b="0" i="0" u="none" strike="noStrike" cap="none">
                <a:solidFill>
                  <a:srgbClr val="F6726E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D5D5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D5D5D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91919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finance/quote/.INX:INDEXSP?window=5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finance/quote/UAL:NASDAQ?window=5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finance/quote/UAL:NASDAQ?window=5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graph/?g=GzHv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d.stlouisfed.org/graph/?g=GxK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red.stlouisfed.org/graph/?g=GzC4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14.html#141-the-transmission-of-shocks-the-multiplier-proces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re-econ.org/the-economy/book/text/15.html#158-monetary-policy" TargetMode="External"/><Relationship Id="rId4" Type="http://schemas.openxmlformats.org/officeDocument/2006/relationships/hyperlink" Target="https://core-econ.org/the-economy/book/text/14.html#146-fiscal-policy-how-governments-can-dampen-and-amplify-fluctuation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article/coronavirus-stimulus-package-questions-answers.html" TargetMode="External"/><Relationship Id="rId7" Type="http://schemas.openxmlformats.org/officeDocument/2006/relationships/hyperlink" Target="https://www.federalreserve.gov/newsevents/pressreleases/monetary20200427a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serve.gov/newsevents/pressreleases/monetary20200430a.htm" TargetMode="External"/><Relationship Id="rId5" Type="http://schemas.openxmlformats.org/officeDocument/2006/relationships/hyperlink" Target="https://www.nytimes.com/2020/03/15/business/economy/federal-reserve-coronavirus.html" TargetMode="External"/><Relationship Id="rId4" Type="http://schemas.openxmlformats.org/officeDocument/2006/relationships/hyperlink" Target="https://www.federalreserve.gov/aboutthefed/section13.ht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" TargetMode="External"/><Relationship Id="rId2" Type="http://schemas.openxmlformats.org/officeDocument/2006/relationships/hyperlink" Target="https://ourworldindat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financ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21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04.html#44-social-preferences-altruis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ethics.harvard.edu/Covid-Roadmap" TargetMode="External"/><Relationship Id="rId7" Type="http://schemas.openxmlformats.org/officeDocument/2006/relationships/hyperlink" Target="https://thehill.com/opinion/finance/497481-lives-or-livelihoods-misses-the-point-of-pandemic-recover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youtu.be/jFa68dm3I1c" TargetMode="External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urworldindata.org/explorers/coronavirus-data-explorer?zoomToSelection=true&amp;facet=none&amp;hideControls=true&amp;Metric=Confirmed+deaths&amp;Interval=Cumulative&amp;Relative+to+Population=true&amp;Align+outbreaks=false&amp;country=USA~GBR~ESP~ITA~DEU~SWE~CAN~DNK~NLD~FIN~FRA~JP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urworldindata.org/explorers/coronavirus-data-explorer?zoomToSelection=true&amp;facet=none&amp;hideControls=true&amp;Metric=Confirmed+deaths&amp;Interval=Cumulative&amp;Relative+to+Population=true&amp;Align+outbreaks=false&amp;country=JPN~KOR~TWN~AUS~NZL~SG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-econ.org/the-economy/book/text/11.html#115-the-value-of-an-asset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13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alatino Linotype"/>
              <a:buNone/>
            </a:pPr>
            <a:r>
              <a:rPr lang="en-US" sz="3800" dirty="0"/>
              <a:t>The Economics of Pandemics</a:t>
            </a:r>
            <a:endParaRPr sz="3800" dirty="0"/>
          </a:p>
        </p:txBody>
      </p:sp>
      <p:sp>
        <p:nvSpPr>
          <p:cNvPr id="84" name="Google Shape;84;p2"/>
          <p:cNvSpPr txBox="1"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Rajiv Sethi and the CORE Team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September 13, 2021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6C182-CD8D-AB47-AB7F-48175560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84" y="4885546"/>
            <a:ext cx="2428831" cy="8500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4151" y="358343"/>
            <a:ext cx="10183697" cy="61413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51D632-E418-2F48-8339-1913CC8D0DB7}"/>
              </a:ext>
            </a:extLst>
          </p:cNvPr>
          <p:cNvSpPr/>
          <p:nvPr/>
        </p:nvSpPr>
        <p:spPr>
          <a:xfrm>
            <a:off x="5962093" y="418106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44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0221" y="298394"/>
            <a:ext cx="10271557" cy="62612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303ABD-6B4A-A442-87B7-AFC10A3BB02F}"/>
              </a:ext>
            </a:extLst>
          </p:cNvPr>
          <p:cNvSpPr/>
          <p:nvPr/>
        </p:nvSpPr>
        <p:spPr>
          <a:xfrm>
            <a:off x="5962093" y="418106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59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0062" y="277304"/>
            <a:ext cx="10331875" cy="63033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44EE94-AF5B-264D-AB36-9AAEE14D6487}"/>
              </a:ext>
            </a:extLst>
          </p:cNvPr>
          <p:cNvSpPr/>
          <p:nvPr/>
        </p:nvSpPr>
        <p:spPr>
          <a:xfrm>
            <a:off x="6559252" y="436767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8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Scale Effects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5830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/>
            <a:r>
              <a:rPr lang="en-US" dirty="0">
                <a:solidFill>
                  <a:srgbClr val="F55755"/>
                </a:solidFill>
              </a:rPr>
              <a:t>Output</a:t>
            </a:r>
            <a:r>
              <a:rPr lang="en-US" dirty="0"/>
              <a:t> in last quarter of 2019 was $21.7 </a:t>
            </a:r>
            <a:r>
              <a:rPr lang="en-US" dirty="0">
                <a:solidFill>
                  <a:schemeClr val="tx1"/>
                </a:solidFill>
              </a:rPr>
              <a:t>trillion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(GDP, </a:t>
            </a:r>
            <a:r>
              <a:rPr lang="en-US" dirty="0">
                <a:solidFill>
                  <a:srgbClr val="F55755"/>
                </a:solidFill>
              </a:rPr>
              <a:t>annualized</a:t>
            </a:r>
            <a:r>
              <a:rPr lang="en-US" dirty="0"/>
              <a:t>)</a:t>
            </a:r>
          </a:p>
          <a:p>
            <a:pPr marL="228600" indent="-228600"/>
            <a:r>
              <a:rPr lang="en-US" dirty="0"/>
              <a:t>Second quarter of 2020 it was 19.5 trillion (see </a:t>
            </a:r>
            <a:r>
              <a:rPr lang="en-US" dirty="0">
                <a:hlinkClick r:id="rId3"/>
              </a:rPr>
              <a:t>latest data</a:t>
            </a:r>
            <a:r>
              <a:rPr lang="en-US" dirty="0"/>
              <a:t>)</a:t>
            </a:r>
          </a:p>
          <a:p>
            <a:pPr marL="228600" indent="-228600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/>
            <a:r>
              <a:rPr lang="en-US" dirty="0">
                <a:solidFill>
                  <a:srgbClr val="F55755"/>
                </a:solidFill>
              </a:rPr>
              <a:t>Unemployment</a:t>
            </a:r>
            <a:r>
              <a:rPr lang="en-US" dirty="0"/>
              <a:t> rate was 3.5% in Feb 2020, rose to 14.8% in April </a:t>
            </a:r>
          </a:p>
          <a:p>
            <a:pPr marL="228600" indent="-228600"/>
            <a:r>
              <a:rPr lang="en-US" dirty="0"/>
              <a:t>By August 2021, had fallen to 5.2% (see </a:t>
            </a:r>
            <a:r>
              <a:rPr lang="en-US" dirty="0">
                <a:hlinkClick r:id="rId4"/>
              </a:rPr>
              <a:t>latest data</a:t>
            </a:r>
            <a:r>
              <a:rPr lang="en-U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29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6583971-B6A9-9549-A0AF-1C67AA790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39609" y="0"/>
            <a:ext cx="103127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2C681-B9BC-2D4E-AB81-B899E7A9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7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839589"/>
            <a:ext cx="12192000" cy="5896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B59C06-5B25-8B46-B2A2-DB16910A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99986" y="0"/>
            <a:ext cx="83920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50AF6-B95C-F549-8480-5A211C6ED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800" cy="444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C5E6B4-89B9-A943-BF4D-7A2AF9F469E0}"/>
              </a:ext>
            </a:extLst>
          </p:cNvPr>
          <p:cNvSpPr/>
          <p:nvPr/>
        </p:nvSpPr>
        <p:spPr>
          <a:xfrm>
            <a:off x="9681897" y="6396335"/>
            <a:ext cx="251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alatino Linotype" panose="02040502050505030304" pitchFamily="18" charset="0"/>
                <a:hlinkClick r:id="rId5"/>
              </a:rPr>
              <a:t>View Latest Data</a:t>
            </a:r>
            <a:endParaRPr lang="en-GB" sz="24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82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Multiplier Effects and Policy Responses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As </a:t>
            </a:r>
            <a:r>
              <a:rPr lang="en-US" dirty="0">
                <a:solidFill>
                  <a:srgbClr val="F55755"/>
                </a:solidFill>
              </a:rPr>
              <a:t>layoffs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bankruptcies</a:t>
            </a:r>
            <a:r>
              <a:rPr lang="en-US" dirty="0"/>
              <a:t> rise, aggregate demand falls further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FF0000"/>
                </a:solidFill>
                <a:hlinkClick r:id="rId3"/>
              </a:rPr>
              <a:t>Multiplier</a:t>
            </a:r>
            <a:r>
              <a:rPr lang="en-US" dirty="0"/>
              <a:t> effect amplifies decline, lead to </a:t>
            </a:r>
            <a:r>
              <a:rPr lang="en-US" dirty="0">
                <a:solidFill>
                  <a:srgbClr val="F55755"/>
                </a:solidFill>
              </a:rPr>
              <a:t>recession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Mitigated by </a:t>
            </a:r>
            <a:r>
              <a:rPr lang="en-US" dirty="0">
                <a:solidFill>
                  <a:srgbClr val="F55755"/>
                </a:solidFill>
              </a:rPr>
              <a:t>automatic stabilizers</a:t>
            </a:r>
            <a:r>
              <a:rPr lang="en-US" dirty="0"/>
              <a:t>: lower taxes, higher expenditure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Expansionary </a:t>
            </a:r>
            <a:r>
              <a:rPr lang="en-US" dirty="0">
                <a:solidFill>
                  <a:srgbClr val="FF0000"/>
                </a:solidFill>
                <a:hlinkClick r:id="rId4"/>
              </a:rPr>
              <a:t>fiscal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  <a:hlinkClick r:id="rId5"/>
              </a:rPr>
              <a:t>monetary policy</a:t>
            </a:r>
            <a:endParaRPr lang="en-US" dirty="0">
              <a:solidFill>
                <a:srgbClr val="FF0000"/>
              </a:solidFill>
            </a:endParaRP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Federal Reserve: lower interest rates, asset purchases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Treasury: tax cuts, delayed filing, increased benefits, cash payments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Other policies: suspension of loan repayments and evictions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87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Policy Responses in the United States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52400" indent="0">
              <a:buNone/>
            </a:pPr>
            <a:r>
              <a:rPr lang="en-US" dirty="0"/>
              <a:t>Fiscal Policy (Congress)</a:t>
            </a:r>
          </a:p>
          <a:p>
            <a:pPr marL="495300" indent="-342900"/>
            <a:r>
              <a:rPr lang="en-US" dirty="0">
                <a:hlinkClick r:id="rId3"/>
              </a:rPr>
              <a:t>Coronavirus Aid, Relief, and Economic Security (CARES) Act</a:t>
            </a:r>
            <a:endParaRPr lang="en-US" dirty="0"/>
          </a:p>
          <a:p>
            <a:pPr marL="495300" indent="-342900"/>
            <a:r>
              <a:rPr lang="en-US" dirty="0"/>
              <a:t>Direct Payments to Households</a:t>
            </a:r>
          </a:p>
          <a:p>
            <a:pPr marL="495300" indent="-342900"/>
            <a:r>
              <a:rPr lang="en-US" dirty="0"/>
              <a:t>Expanded unemployment insurance eligibility and benefits</a:t>
            </a:r>
          </a:p>
          <a:p>
            <a:pPr marL="495300" indent="-342900"/>
            <a:r>
              <a:rPr lang="en-US" dirty="0"/>
              <a:t>Paycheck Protection Program (forgivable loans to businesses)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Monetary Policy (</a:t>
            </a:r>
            <a:r>
              <a:rPr lang="en-US" dirty="0">
                <a:hlinkClick r:id="rId4"/>
              </a:rPr>
              <a:t>Federal Reserve Bank</a:t>
            </a:r>
            <a:r>
              <a:rPr lang="en-US" dirty="0"/>
              <a:t>)</a:t>
            </a:r>
          </a:p>
          <a:p>
            <a:pPr marL="495300" indent="-342900"/>
            <a:r>
              <a:rPr lang="en-US" dirty="0">
                <a:hlinkClick r:id="rId5"/>
              </a:rPr>
              <a:t>Interest rate cuts</a:t>
            </a:r>
            <a:endParaRPr lang="en-US" dirty="0"/>
          </a:p>
          <a:p>
            <a:pPr marL="495300" indent="-342900"/>
            <a:r>
              <a:rPr lang="en-US" dirty="0">
                <a:hlinkClick r:id="rId6"/>
              </a:rPr>
              <a:t>Main Street Lending Program</a:t>
            </a:r>
            <a:endParaRPr lang="en-US" dirty="0"/>
          </a:p>
          <a:p>
            <a:pPr marL="495300" indent="-342900"/>
            <a:r>
              <a:rPr lang="en-US" dirty="0">
                <a:hlinkClick r:id="rId7"/>
              </a:rPr>
              <a:t>Municipal Liquidity Facility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83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538163" y="0"/>
            <a:ext cx="11115674" cy="3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0DFDE-C34A-6B49-85C4-CF8DB098A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38" y="3883705"/>
            <a:ext cx="10512323" cy="29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03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sz="2400" dirty="0"/>
              <a:t>Historical/International Data: </a:t>
            </a:r>
            <a:r>
              <a:rPr lang="en-US" sz="2400" dirty="0">
                <a:hlinkClick r:id="rId2"/>
              </a:rPr>
              <a:t>Our World in Data</a:t>
            </a:r>
            <a:r>
              <a:rPr lang="en-US" sz="2400" dirty="0"/>
              <a:t> (</a:t>
            </a:r>
            <a:r>
              <a:rPr lang="en-US" sz="2400" dirty="0" err="1"/>
              <a:t>OWiD</a:t>
            </a:r>
            <a:r>
              <a:rPr lang="en-US" sz="2400" dirty="0"/>
              <a:t>)</a:t>
            </a:r>
          </a:p>
          <a:p>
            <a:pPr marL="457200" indent="-457200"/>
            <a:r>
              <a:rPr lang="en-US" sz="2400" dirty="0"/>
              <a:t>Macroeconomic Data for the US: </a:t>
            </a:r>
            <a:r>
              <a:rPr lang="en-US" sz="2400" dirty="0">
                <a:hlinkClick r:id="rId3"/>
              </a:rPr>
              <a:t>Federal Reserve Economic Data</a:t>
            </a:r>
            <a:r>
              <a:rPr lang="en-US" sz="2400" dirty="0"/>
              <a:t> (FRED)</a:t>
            </a:r>
          </a:p>
          <a:p>
            <a:pPr marL="457200" indent="-457200"/>
            <a:r>
              <a:rPr lang="en-US" dirty="0"/>
              <a:t>Financial Market Data: </a:t>
            </a:r>
            <a:r>
              <a:rPr lang="en-US" dirty="0">
                <a:hlinkClick r:id="rId4"/>
              </a:rPr>
              <a:t>Google Finance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977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877079"/>
            <a:ext cx="12192000" cy="5057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14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52ca72286a_0_3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895739"/>
            <a:ext cx="12191999" cy="5131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70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External Effects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F55755"/>
                </a:solidFill>
              </a:rPr>
              <a:t>Distancing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55755"/>
                </a:solidFill>
              </a:rPr>
              <a:t>quarantine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55755"/>
                </a:solidFill>
              </a:rPr>
              <a:t> masks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rgbClr val="F55755"/>
                </a:solidFill>
              </a:rPr>
              <a:t>vaccination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have costs and benefits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Costs are mostly </a:t>
            </a:r>
            <a:r>
              <a:rPr lang="en-US" dirty="0">
                <a:solidFill>
                  <a:srgbClr val="F55755"/>
                </a:solidFill>
              </a:rPr>
              <a:t>private </a:t>
            </a:r>
            <a:r>
              <a:rPr lang="en-US" dirty="0">
                <a:solidFill>
                  <a:schemeClr val="tx1"/>
                </a:solidFill>
              </a:rPr>
              <a:t>while benefits are also </a:t>
            </a:r>
            <a:r>
              <a:rPr lang="en-US" dirty="0">
                <a:solidFill>
                  <a:srgbClr val="F55755"/>
                </a:solidFill>
              </a:rPr>
              <a:t>social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If people only equate private benefits and costs, insufficient protection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</a:t>
            </a:r>
            <a:r>
              <a:rPr lang="en-US" dirty="0"/>
              <a:t>: closings, cancellations, mobility restriction, free testing and vaccine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solidFill>
                  <a:srgbClr val="FF0000"/>
                </a:solidFill>
                <a:hlinkClick r:id="rId3"/>
              </a:rPr>
              <a:t>Vaccine development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also not profitable (before or after pandemic)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subsidies and grants for vaccine development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2447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Social Preferences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Those with exposure or symptoms should </a:t>
            </a:r>
            <a:r>
              <a:rPr lang="en-US" dirty="0">
                <a:solidFill>
                  <a:srgbClr val="F55755"/>
                </a:solidFill>
              </a:rPr>
              <a:t>self-quarantine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this also has private costs and social benefits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In fact private benefits are few (too late to prevent infection)</a:t>
            </a:r>
          </a:p>
          <a:p>
            <a:pPr marL="228600" lvl="0" indent="-228600"/>
            <a:r>
              <a:rPr lang="en-US" dirty="0"/>
              <a:t>Benefits may even be negative: </a:t>
            </a:r>
            <a:r>
              <a:rPr lang="en-US" dirty="0">
                <a:solidFill>
                  <a:srgbClr val="F55755"/>
                </a:solidFill>
              </a:rPr>
              <a:t>loss of wages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why do many people self-quarantine? 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/>
              </a:rPr>
              <a:t>Social preferences</a:t>
            </a:r>
            <a:r>
              <a:rPr lang="en-US" dirty="0"/>
              <a:t>: concern for others and civic responsibility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acknowledge and encourage civic responsibility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not all are responsive to such initiatives, or can afford to stay home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i="1" dirty="0"/>
              <a:t>Policy response</a:t>
            </a:r>
            <a:r>
              <a:rPr lang="en-US" dirty="0"/>
              <a:t>: screening and isolation, </a:t>
            </a:r>
            <a:r>
              <a:rPr lang="en-US" dirty="0">
                <a:solidFill>
                  <a:srgbClr val="F55755"/>
                </a:solidFill>
              </a:rPr>
              <a:t>paid sick leave</a:t>
            </a:r>
          </a:p>
        </p:txBody>
      </p:sp>
    </p:spTree>
    <p:extLst>
      <p:ext uri="{BB962C8B-B14F-4D97-AF65-F5344CB8AC3E}">
        <p14:creationId xmlns:p14="http://schemas.microsoft.com/office/powerpoint/2010/main" val="1884254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This Time is Different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/>
            <a:r>
              <a:rPr lang="en-US" dirty="0"/>
              <a:t>Not an </a:t>
            </a:r>
            <a:r>
              <a:rPr lang="en-US" dirty="0">
                <a:solidFill>
                  <a:srgbClr val="F55755"/>
                </a:solidFill>
              </a:rPr>
              <a:t>internally generated event </a:t>
            </a:r>
            <a:r>
              <a:rPr lang="en-US" dirty="0">
                <a:solidFill>
                  <a:schemeClr val="tx1"/>
                </a:solidFill>
              </a:rPr>
              <a:t>but 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55755"/>
                </a:solidFill>
              </a:rPr>
              <a:t>external threat</a:t>
            </a:r>
          </a:p>
          <a:p>
            <a:pPr marL="228600" lvl="0" indent="-228600"/>
            <a:r>
              <a:rPr lang="en-US" dirty="0"/>
              <a:t>Unlike Great Depression and Global Financial Crisis</a:t>
            </a:r>
          </a:p>
          <a:p>
            <a:pPr marL="228600" lvl="0" indent="-228600"/>
            <a:r>
              <a:rPr lang="en-US" dirty="0">
                <a:solidFill>
                  <a:srgbClr val="F55755"/>
                </a:solidFill>
              </a:rPr>
              <a:t>Fiscal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monetary policy </a:t>
            </a:r>
            <a:r>
              <a:rPr lang="en-US" i="1" dirty="0"/>
              <a:t>necessary</a:t>
            </a:r>
            <a:r>
              <a:rPr lang="en-US" dirty="0"/>
              <a:t> but not </a:t>
            </a:r>
            <a:r>
              <a:rPr lang="en-US" i="1" dirty="0"/>
              <a:t>sufficient</a:t>
            </a:r>
          </a:p>
          <a:p>
            <a:pPr marL="228600" lvl="0" indent="-228600"/>
            <a:r>
              <a:rPr lang="en-US" dirty="0"/>
              <a:t>External threat needs to be dealt with </a:t>
            </a:r>
            <a:r>
              <a:rPr lang="en-US" dirty="0">
                <a:solidFill>
                  <a:srgbClr val="F55755"/>
                </a:solidFill>
              </a:rPr>
              <a:t>swiftly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decisively</a:t>
            </a:r>
            <a:r>
              <a:rPr lang="en-US" dirty="0"/>
              <a:t> at </a:t>
            </a:r>
            <a:r>
              <a:rPr lang="en-US" dirty="0">
                <a:solidFill>
                  <a:srgbClr val="F55755"/>
                </a:solidFill>
              </a:rPr>
              <a:t>source</a:t>
            </a:r>
          </a:p>
          <a:p>
            <a:pPr marL="228600" lvl="0" indent="-228600"/>
            <a:r>
              <a:rPr lang="en-US" dirty="0"/>
              <a:t>Alternative is waves of lockdown and relaxation</a:t>
            </a:r>
          </a:p>
          <a:p>
            <a:pPr marL="228600" lvl="0" indent="-228600"/>
            <a:r>
              <a:rPr lang="en-US" dirty="0"/>
              <a:t>Need to </a:t>
            </a:r>
            <a:r>
              <a:rPr lang="en-US" dirty="0">
                <a:solidFill>
                  <a:srgbClr val="F55755"/>
                </a:solidFill>
              </a:rPr>
              <a:t>reopen</a:t>
            </a:r>
            <a:r>
              <a:rPr lang="en-US" dirty="0"/>
              <a:t> and </a:t>
            </a:r>
            <a:r>
              <a:rPr lang="en-US" dirty="0">
                <a:solidFill>
                  <a:srgbClr val="F55755"/>
                </a:solidFill>
              </a:rPr>
              <a:t>stay open</a:t>
            </a:r>
          </a:p>
          <a:p>
            <a:pPr marL="228600" lvl="0" indent="-228600"/>
            <a:r>
              <a:rPr lang="en-US" dirty="0"/>
              <a:t>Need to </a:t>
            </a:r>
            <a:r>
              <a:rPr lang="en-US" i="1" dirty="0">
                <a:solidFill>
                  <a:srgbClr val="F55755"/>
                </a:solidFill>
              </a:rPr>
              <a:t>save lives while saving livelihoods</a:t>
            </a:r>
          </a:p>
          <a:p>
            <a:pPr marL="228600" lvl="0" indent="-228600"/>
            <a:r>
              <a:rPr lang="en-US" dirty="0"/>
              <a:t>How can we do this?</a:t>
            </a:r>
          </a:p>
          <a:p>
            <a:pPr marL="228600" lvl="0" indent="-228600"/>
            <a:endParaRPr lang="en-US" dirty="0"/>
          </a:p>
          <a:p>
            <a:pPr marL="228600" lvl="0" indent="-22860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707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0236" y="54377"/>
            <a:ext cx="3769421" cy="4878075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421BE813-CC8B-4842-870B-88B0D8F768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11608" y="103761"/>
            <a:ext cx="6351037" cy="4828691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D8A97D52-8C95-E540-A9B5-7753AF2A9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36" y="4932452"/>
            <a:ext cx="10792409" cy="19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0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0193" y="0"/>
            <a:ext cx="9715499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583A6-02C2-624B-AE82-41B5C2B1D260}"/>
              </a:ext>
            </a:extLst>
          </p:cNvPr>
          <p:cNvSpPr/>
          <p:nvPr/>
        </p:nvSpPr>
        <p:spPr>
          <a:xfrm>
            <a:off x="6096000" y="6457890"/>
            <a:ext cx="25101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6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0193" y="0"/>
            <a:ext cx="9715498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E583A6-02C2-624B-AE82-41B5C2B1D260}"/>
              </a:ext>
            </a:extLst>
          </p:cNvPr>
          <p:cNvSpPr/>
          <p:nvPr/>
        </p:nvSpPr>
        <p:spPr>
          <a:xfrm>
            <a:off x="6096000" y="6457890"/>
            <a:ext cx="25101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Palatino Linotype" panose="02040502050505030304" pitchFamily="18" charset="0"/>
                <a:hlinkClick r:id="rId4"/>
              </a:rPr>
              <a:t>View Latest Data</a:t>
            </a:r>
            <a:endParaRPr lang="en-GB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9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Data Issues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Data on deaths doesn’t account for variation in </a:t>
            </a:r>
            <a:r>
              <a:rPr lang="en-US" dirty="0">
                <a:solidFill>
                  <a:srgbClr val="FF0000"/>
                </a:solidFill>
              </a:rPr>
              <a:t>testing/attribution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High growth can arise from greater testing or spread of virus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Differences across countries can also arise from </a:t>
            </a:r>
            <a:r>
              <a:rPr lang="en-US" dirty="0">
                <a:solidFill>
                  <a:srgbClr val="FF0000"/>
                </a:solidFill>
              </a:rPr>
              <a:t>reliability of reporting</a:t>
            </a:r>
            <a:endParaRPr lang="en-US" dirty="0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Still, </a:t>
            </a:r>
            <a:r>
              <a:rPr lang="en-US" dirty="0">
                <a:solidFill>
                  <a:srgbClr val="FF0000"/>
                </a:solidFill>
              </a:rPr>
              <a:t>cross-country comparisons </a:t>
            </a:r>
            <a:r>
              <a:rPr lang="en-US" dirty="0"/>
              <a:t>can be informative</a:t>
            </a:r>
          </a:p>
          <a:p>
            <a:pPr marL="45720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56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6583971-B6A9-9549-A0AF-1C67AA790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192335" y="22144"/>
            <a:ext cx="75952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2C681-B9BC-2D4E-AB81-B899E7A9D4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2144"/>
            <a:ext cx="2463800" cy="4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9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B25-570A-8C4C-8F7D-A8B3AB911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786" y="2562666"/>
            <a:ext cx="12149214" cy="429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C61202-88C0-6C4C-9B50-32A66C69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307" y="0"/>
            <a:ext cx="3942746" cy="12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7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Composition and Scale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65830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Economic effects of COVID-19 can be partitioned into two categories</a:t>
            </a:r>
          </a:p>
          <a:p>
            <a:pPr marL="228600" lvl="0" indent="-228600"/>
            <a:r>
              <a:rPr lang="en-US" dirty="0">
                <a:solidFill>
                  <a:srgbClr val="F55755"/>
                </a:solidFill>
              </a:rPr>
              <a:t>Composition effects </a:t>
            </a:r>
            <a:r>
              <a:rPr lang="en-US" dirty="0"/>
              <a:t>refer to collapse in demand for some goods/services</a:t>
            </a:r>
          </a:p>
          <a:p>
            <a:pPr marL="228600" lvl="0" indent="-228600"/>
            <a:r>
              <a:rPr lang="en-US" dirty="0"/>
              <a:t>Even as there is surging demand for others</a:t>
            </a:r>
          </a:p>
          <a:p>
            <a:pPr marL="228600" lvl="0" indent="-228600"/>
            <a:r>
              <a:rPr lang="en-US" dirty="0"/>
              <a:t>Collapsing demand: travel, lodging, meals, entertainment, durables</a:t>
            </a:r>
          </a:p>
          <a:p>
            <a:pPr marL="228600" lvl="0" indent="-228600"/>
            <a:r>
              <a:rPr lang="en-US" dirty="0"/>
              <a:t>Surging demand: health services, masks, ventilators, sanitizers, software</a:t>
            </a:r>
          </a:p>
          <a:p>
            <a:pPr marL="228600" lvl="0" indent="-228600"/>
            <a:r>
              <a:rPr lang="en-US" dirty="0">
                <a:solidFill>
                  <a:srgbClr val="F55755"/>
                </a:solidFill>
              </a:rPr>
              <a:t>Scale effects </a:t>
            </a:r>
            <a:r>
              <a:rPr lang="en-US" dirty="0"/>
              <a:t>refer to the collapse in aggregate output and employment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6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alatino Linotype"/>
              <a:buNone/>
            </a:pPr>
            <a:r>
              <a:rPr lang="en-US" dirty="0"/>
              <a:t>Asset Prices</a:t>
            </a:r>
            <a:endParaRPr dirty="0"/>
          </a:p>
        </p:txBody>
      </p:sp>
      <p:sp>
        <p:nvSpPr>
          <p:cNvPr id="90" name="Google Shape;9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>
                <a:hlinkClick r:id="rId3"/>
              </a:rPr>
              <a:t>Prices of shares</a:t>
            </a:r>
            <a:r>
              <a:rPr lang="en-US" dirty="0"/>
              <a:t> reflect expectations of future profitability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Demand contraction lowers expected profits and stock prices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Somewhat mitigated by wage effects of higher unemployment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So stock market indexes (Dow Jones, S&amp;P 500) fall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Stocks of airline, cruise lines fall especially far</a:t>
            </a:r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But some assets rise in price: </a:t>
            </a:r>
            <a:r>
              <a:rPr lang="en-US" dirty="0">
                <a:solidFill>
                  <a:srgbClr val="F55755"/>
                </a:solidFill>
              </a:rPr>
              <a:t>Zoom Video Communications (ZM)</a:t>
            </a:r>
          </a:p>
        </p:txBody>
      </p:sp>
    </p:spTree>
    <p:extLst>
      <p:ext uri="{BB962C8B-B14F-4D97-AF65-F5344CB8AC3E}">
        <p14:creationId xmlns:p14="http://schemas.microsoft.com/office/powerpoint/2010/main" val="3488927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E 2">
      <a:dk1>
        <a:srgbClr val="414141"/>
      </a:dk1>
      <a:lt1>
        <a:srgbClr val="FFFFFF"/>
      </a:lt1>
      <a:dk2>
        <a:srgbClr val="51514D"/>
      </a:dk2>
      <a:lt2>
        <a:srgbClr val="E7E6E6"/>
      </a:lt2>
      <a:accent1>
        <a:srgbClr val="F0595B"/>
      </a:accent1>
      <a:accent2>
        <a:srgbClr val="6FC9C1"/>
      </a:accent2>
      <a:accent3>
        <a:srgbClr val="F58261"/>
      </a:accent3>
      <a:accent4>
        <a:srgbClr val="A0D187"/>
      </a:accent4>
      <a:accent5>
        <a:srgbClr val="FDBE69"/>
      </a:accent5>
      <a:accent6>
        <a:srgbClr val="BC88AE"/>
      </a:accent6>
      <a:hlink>
        <a:srgbClr val="F0595B"/>
      </a:hlink>
      <a:folHlink>
        <a:srgbClr val="BC7E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1210</Words>
  <Application>Microsoft Macintosh PowerPoint</Application>
  <PresentationFormat>Widescreen</PresentationFormat>
  <Paragraphs>117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Palatino Linotype</vt:lpstr>
      <vt:lpstr>Source Sans Pro Black</vt:lpstr>
      <vt:lpstr>Calibri</vt:lpstr>
      <vt:lpstr>Arial</vt:lpstr>
      <vt:lpstr>Segoe UI</vt:lpstr>
      <vt:lpstr>Source Sans Pro SemiBold</vt:lpstr>
      <vt:lpstr>Office Theme</vt:lpstr>
      <vt:lpstr>The Economics of Pandemics</vt:lpstr>
      <vt:lpstr>Data Sources</vt:lpstr>
      <vt:lpstr>PowerPoint Presentation</vt:lpstr>
      <vt:lpstr>PowerPoint Presentation</vt:lpstr>
      <vt:lpstr>Data Issues</vt:lpstr>
      <vt:lpstr>PowerPoint Presentation</vt:lpstr>
      <vt:lpstr>PowerPoint Presentation</vt:lpstr>
      <vt:lpstr>Composition and Scale</vt:lpstr>
      <vt:lpstr>Asset Prices</vt:lpstr>
      <vt:lpstr>PowerPoint Presentation</vt:lpstr>
      <vt:lpstr>PowerPoint Presentation</vt:lpstr>
      <vt:lpstr>PowerPoint Presentation</vt:lpstr>
      <vt:lpstr>Scale Effects</vt:lpstr>
      <vt:lpstr>PowerPoint Presentation</vt:lpstr>
      <vt:lpstr>PowerPoint Presentation</vt:lpstr>
      <vt:lpstr>PowerPoint Presentation</vt:lpstr>
      <vt:lpstr>Multiplier Effects and Policy Responses</vt:lpstr>
      <vt:lpstr>Policy Responses in the United States</vt:lpstr>
      <vt:lpstr>PowerPoint Presentation</vt:lpstr>
      <vt:lpstr>PowerPoint Presentation</vt:lpstr>
      <vt:lpstr>PowerPoint Presentation</vt:lpstr>
      <vt:lpstr>External Effects</vt:lpstr>
      <vt:lpstr>Social Preferences</vt:lpstr>
      <vt:lpstr>This Time is Different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Arthur Attwell</dc:creator>
  <cp:lastModifiedBy>Rajiv Sethi</cp:lastModifiedBy>
  <cp:revision>97</cp:revision>
  <dcterms:created xsi:type="dcterms:W3CDTF">2017-10-09T10:02:31Z</dcterms:created>
  <dcterms:modified xsi:type="dcterms:W3CDTF">2021-09-07T21:37:55Z</dcterms:modified>
</cp:coreProperties>
</file>